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632"/>
  </p:normalViewPr>
  <p:slideViewPr>
    <p:cSldViewPr snapToGrid="0" snapToObjects="1">
      <p:cViewPr varScale="1">
        <p:scale>
          <a:sx n="66" d="100"/>
          <a:sy n="66" d="100"/>
        </p:scale>
        <p:origin x="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EF148-554C-B841-B153-D403B92C9A83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_tradnl"/>
        </a:p>
      </dgm:t>
    </dgm:pt>
    <dgm:pt modelId="{C0CCEDC1-0D66-AD47-B29A-B690D0C7DA8E}">
      <dgm:prSet phldrT="[Texto]" custT="1"/>
      <dgm:spPr/>
      <dgm:t>
        <a:bodyPr/>
        <a:lstStyle/>
        <a:p>
          <a:pPr algn="just"/>
          <a:r>
            <a:rPr lang="es-ES_tradnl" sz="1400" dirty="0" smtClean="0"/>
            <a:t>Llenar vaso </a:t>
          </a:r>
          <a:r>
            <a:rPr lang="es-ES_tradnl" sz="1400" dirty="0" err="1" smtClean="0"/>
            <a:t>pp</a:t>
          </a:r>
          <a:r>
            <a:rPr lang="es-ES_tradnl" sz="1400" dirty="0" smtClean="0"/>
            <a:t> un poco antes del borde e introducir bureta para gases (hasta un vol. aprox. 70-72ml)</a:t>
          </a:r>
          <a:endParaRPr lang="es-ES_tradnl" sz="1400" dirty="0"/>
        </a:p>
      </dgm:t>
    </dgm:pt>
    <dgm:pt modelId="{C7DD2168-8D54-BB44-A304-9C214C2C1337}" type="parTrans" cxnId="{B20C8C0B-9C86-4341-BAD1-D778F2653009}">
      <dgm:prSet/>
      <dgm:spPr/>
      <dgm:t>
        <a:bodyPr/>
        <a:lstStyle/>
        <a:p>
          <a:pPr algn="just"/>
          <a:endParaRPr lang="es-ES_tradnl" sz="1200">
            <a:solidFill>
              <a:schemeClr val="tx1"/>
            </a:solidFill>
          </a:endParaRPr>
        </a:p>
      </dgm:t>
    </dgm:pt>
    <dgm:pt modelId="{83A01C24-2DA5-904A-95CE-6D0719CEB57A}" type="sibTrans" cxnId="{B20C8C0B-9C86-4341-BAD1-D778F2653009}">
      <dgm:prSet custT="1"/>
      <dgm:spPr/>
      <dgm:t>
        <a:bodyPr/>
        <a:lstStyle/>
        <a:p>
          <a:pPr algn="just"/>
          <a:endParaRPr lang="es-ES_tradnl" sz="1200">
            <a:solidFill>
              <a:schemeClr val="tx1"/>
            </a:solidFill>
          </a:endParaRPr>
        </a:p>
      </dgm:t>
    </dgm:pt>
    <dgm:pt modelId="{8E4147D8-F034-9E41-A5EC-51E45F55F199}">
      <dgm:prSet phldrT="[Texto]" custT="1"/>
      <dgm:spPr/>
      <dgm:t>
        <a:bodyPr/>
        <a:lstStyle/>
        <a:p>
          <a:pPr algn="just"/>
          <a:r>
            <a:rPr lang="es-ES_tradnl" sz="1400" dirty="0" smtClean="0"/>
            <a:t>Conectar bureta.</a:t>
          </a:r>
          <a:endParaRPr lang="es-ES_tradnl" sz="1400" baseline="0" dirty="0" smtClean="0"/>
        </a:p>
      </dgm:t>
    </dgm:pt>
    <dgm:pt modelId="{5BD5DC3D-BED2-C442-B776-F94D9936C985}" type="parTrans" cxnId="{D06C3124-8ECB-1642-9D7E-6617BED34BDB}">
      <dgm:prSet/>
      <dgm:spPr/>
      <dgm:t>
        <a:bodyPr/>
        <a:lstStyle/>
        <a:p>
          <a:pPr algn="just"/>
          <a:endParaRPr lang="es-ES_tradnl" sz="1200">
            <a:solidFill>
              <a:schemeClr val="tx1"/>
            </a:solidFill>
          </a:endParaRPr>
        </a:p>
      </dgm:t>
    </dgm:pt>
    <dgm:pt modelId="{3B063284-BD5F-9240-BFAB-411E732BF32A}" type="sibTrans" cxnId="{D06C3124-8ECB-1642-9D7E-6617BED34BDB}">
      <dgm:prSet custT="1"/>
      <dgm:spPr/>
      <dgm:t>
        <a:bodyPr/>
        <a:lstStyle/>
        <a:p>
          <a:pPr algn="just"/>
          <a:endParaRPr lang="es-ES_tradnl" sz="1200">
            <a:solidFill>
              <a:schemeClr val="tx1"/>
            </a:solidFill>
          </a:endParaRPr>
        </a:p>
      </dgm:t>
    </dgm:pt>
    <dgm:pt modelId="{95E7EE49-A6D4-1E46-8CEE-CAB47ACF4FDA}">
      <dgm:prSet phldrT="[Texto]" custT="1"/>
      <dgm:spPr/>
      <dgm:t>
        <a:bodyPr/>
        <a:lstStyle/>
        <a:p>
          <a:pPr algn="just"/>
          <a:r>
            <a:rPr lang="es-ES_tradnl" sz="1400" baseline="0" smtClean="0"/>
            <a:t>Adicionar 20ml de HCl 1M en matraz de dos bocas.</a:t>
          </a:r>
          <a:endParaRPr lang="es-ES_tradnl" sz="1400" baseline="0" dirty="0" smtClean="0"/>
        </a:p>
      </dgm:t>
    </dgm:pt>
    <dgm:pt modelId="{7F65C1A4-31F7-014C-85FE-0C662AA3E1D4}" type="parTrans" cxnId="{15F268FF-27EF-B247-BCB6-4E260AC87802}">
      <dgm:prSet/>
      <dgm:spPr/>
      <dgm:t>
        <a:bodyPr/>
        <a:lstStyle/>
        <a:p>
          <a:endParaRPr lang="es-ES" sz="1200"/>
        </a:p>
      </dgm:t>
    </dgm:pt>
    <dgm:pt modelId="{3D6A1EE6-43D3-CC4F-8A86-41E8BEBEA4B1}" type="sibTrans" cxnId="{15F268FF-27EF-B247-BCB6-4E260AC87802}">
      <dgm:prSet custT="1"/>
      <dgm:spPr/>
      <dgm:t>
        <a:bodyPr/>
        <a:lstStyle/>
        <a:p>
          <a:endParaRPr lang="es-ES" sz="1200"/>
        </a:p>
      </dgm:t>
    </dgm:pt>
    <dgm:pt modelId="{078C4197-5074-9345-A6AA-4CFDF3B924A3}">
      <dgm:prSet phldrT="[Texto]" custT="1"/>
      <dgm:spPr/>
      <dgm:t>
        <a:bodyPr/>
        <a:lstStyle/>
        <a:p>
          <a:pPr algn="just"/>
          <a:r>
            <a:rPr lang="es-ES_tradnl" sz="1400" baseline="0" smtClean="0"/>
            <a:t>Pesar 0.20-0.24g de tableta efervescente.</a:t>
          </a:r>
          <a:endParaRPr lang="es-ES_tradnl" sz="1400" baseline="0" dirty="0" smtClean="0"/>
        </a:p>
      </dgm:t>
    </dgm:pt>
    <dgm:pt modelId="{FFC4AF21-0428-B740-AEA1-BE8760797768}" type="parTrans" cxnId="{FC7C6395-E6CD-2A4C-8E9F-E904EEE89B8A}">
      <dgm:prSet/>
      <dgm:spPr/>
      <dgm:t>
        <a:bodyPr/>
        <a:lstStyle/>
        <a:p>
          <a:endParaRPr lang="es-ES" sz="1200"/>
        </a:p>
      </dgm:t>
    </dgm:pt>
    <dgm:pt modelId="{47B6D295-8A9A-2549-9083-97942794F548}" type="sibTrans" cxnId="{FC7C6395-E6CD-2A4C-8E9F-E904EEE89B8A}">
      <dgm:prSet custT="1"/>
      <dgm:spPr/>
      <dgm:t>
        <a:bodyPr/>
        <a:lstStyle/>
        <a:p>
          <a:endParaRPr lang="es-ES" sz="1200"/>
        </a:p>
      </dgm:t>
    </dgm:pt>
    <dgm:pt modelId="{8FDBE6B6-D973-0842-BB10-3DE93D8770E2}">
      <dgm:prSet phldrT="[Texto]" custT="1"/>
      <dgm:spPr/>
      <dgm:t>
        <a:bodyPr/>
        <a:lstStyle/>
        <a:p>
          <a:pPr algn="just"/>
          <a:r>
            <a:rPr lang="es-ES_tradnl" sz="1400" baseline="0" smtClean="0"/>
            <a:t>Agregar masa de tableta pesada a matraz de dos bocas y cerrar.</a:t>
          </a:r>
          <a:endParaRPr lang="es-ES_tradnl" sz="1400" baseline="0" dirty="0" smtClean="0"/>
        </a:p>
      </dgm:t>
    </dgm:pt>
    <dgm:pt modelId="{0E522D76-C31C-3B40-8651-2AD9F3AC11CC}" type="parTrans" cxnId="{4F3E2CE0-1F4F-8245-BD18-C1CC366E38AC}">
      <dgm:prSet/>
      <dgm:spPr/>
      <dgm:t>
        <a:bodyPr/>
        <a:lstStyle/>
        <a:p>
          <a:endParaRPr lang="es-ES" sz="1200"/>
        </a:p>
      </dgm:t>
    </dgm:pt>
    <dgm:pt modelId="{160A87F9-4F63-9F44-83E6-B5769F8F1246}" type="sibTrans" cxnId="{4F3E2CE0-1F4F-8245-BD18-C1CC366E38AC}">
      <dgm:prSet custT="1"/>
      <dgm:spPr/>
      <dgm:t>
        <a:bodyPr/>
        <a:lstStyle/>
        <a:p>
          <a:endParaRPr lang="es-ES" sz="1200"/>
        </a:p>
      </dgm:t>
    </dgm:pt>
    <dgm:pt modelId="{5B635313-5AC0-E842-90C4-765E2D9DC955}">
      <dgm:prSet phldrT="[Texto]" custT="1"/>
      <dgm:spPr/>
      <dgm:t>
        <a:bodyPr/>
        <a:lstStyle/>
        <a:p>
          <a:pPr algn="just"/>
          <a:r>
            <a:rPr lang="es-ES_tradnl" sz="1400" baseline="0" dirty="0" smtClean="0"/>
            <a:t>Mantener bureta verticalmente haciendo coincidir niveles de agua dentro y fuera de la bureta.</a:t>
          </a:r>
        </a:p>
      </dgm:t>
    </dgm:pt>
    <dgm:pt modelId="{9EDD07F6-1EFA-4D4A-8896-03B9DF5D1359}" type="parTrans" cxnId="{D7576115-A9F2-AC4A-82D7-3172A2455B11}">
      <dgm:prSet/>
      <dgm:spPr/>
      <dgm:t>
        <a:bodyPr/>
        <a:lstStyle/>
        <a:p>
          <a:endParaRPr lang="es-ES" sz="1200"/>
        </a:p>
      </dgm:t>
    </dgm:pt>
    <dgm:pt modelId="{0013834A-B6E2-944B-9223-850E7882D12A}" type="sibTrans" cxnId="{D7576115-A9F2-AC4A-82D7-3172A2455B11}">
      <dgm:prSet custT="1"/>
      <dgm:spPr/>
      <dgm:t>
        <a:bodyPr/>
        <a:lstStyle/>
        <a:p>
          <a:endParaRPr lang="es-ES" sz="1200"/>
        </a:p>
      </dgm:t>
    </dgm:pt>
    <dgm:pt modelId="{B07EF5E4-7A23-5646-A531-1054A295E6C9}">
      <dgm:prSet phldrT="[Texto]" custT="1"/>
      <dgm:spPr/>
      <dgm:t>
        <a:bodyPr/>
        <a:lstStyle/>
        <a:p>
          <a:pPr algn="just"/>
          <a:r>
            <a:rPr lang="es-ES_tradnl" sz="1400" baseline="0" dirty="0" smtClean="0"/>
            <a:t>Anotar resultados y observaciones.</a:t>
          </a:r>
        </a:p>
      </dgm:t>
    </dgm:pt>
    <dgm:pt modelId="{F56A10B8-FEE0-DB4B-B35E-E69F39F9C7BD}" type="parTrans" cxnId="{4A578ED9-7376-8E47-B075-368F8BC367C5}">
      <dgm:prSet/>
      <dgm:spPr/>
      <dgm:t>
        <a:bodyPr/>
        <a:lstStyle/>
        <a:p>
          <a:endParaRPr lang="es-ES" sz="1200"/>
        </a:p>
      </dgm:t>
    </dgm:pt>
    <dgm:pt modelId="{00160756-B525-1843-9CD5-0652E7B82759}" type="sibTrans" cxnId="{4A578ED9-7376-8E47-B075-368F8BC367C5}">
      <dgm:prSet/>
      <dgm:spPr/>
      <dgm:t>
        <a:bodyPr/>
        <a:lstStyle/>
        <a:p>
          <a:endParaRPr lang="es-ES" sz="1200"/>
        </a:p>
      </dgm:t>
    </dgm:pt>
    <dgm:pt modelId="{935EF1EC-85A1-BA47-BDD8-334A2E689AEB}" type="pres">
      <dgm:prSet presAssocID="{642EF148-554C-B841-B153-D403B92C9A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7DDB3596-D40B-F04D-8E8D-941EDFA82019}" type="pres">
      <dgm:prSet presAssocID="{C0CCEDC1-0D66-AD47-B29A-B690D0C7DA8E}" presName="node" presStyleLbl="node1" presStyleIdx="0" presStyleCnt="7" custScaleX="142200" custScaleY="13328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5C0E509-4150-9149-851B-A4DE3095242A}" type="pres">
      <dgm:prSet presAssocID="{83A01C24-2DA5-904A-95CE-6D0719CEB57A}" presName="sibTrans" presStyleLbl="sibTrans2D1" presStyleIdx="0" presStyleCnt="6"/>
      <dgm:spPr/>
      <dgm:t>
        <a:bodyPr/>
        <a:lstStyle/>
        <a:p>
          <a:endParaRPr lang="es-ES_tradnl"/>
        </a:p>
      </dgm:t>
    </dgm:pt>
    <dgm:pt modelId="{65790393-7A65-214D-8FF6-2A76E2D079BE}" type="pres">
      <dgm:prSet presAssocID="{83A01C24-2DA5-904A-95CE-6D0719CEB57A}" presName="connectorText" presStyleLbl="sibTrans2D1" presStyleIdx="0" presStyleCnt="6"/>
      <dgm:spPr/>
      <dgm:t>
        <a:bodyPr/>
        <a:lstStyle/>
        <a:p>
          <a:endParaRPr lang="es-ES_tradnl"/>
        </a:p>
      </dgm:t>
    </dgm:pt>
    <dgm:pt modelId="{9CE2F450-5C5A-8442-BF34-BE643FE42B93}" type="pres">
      <dgm:prSet presAssocID="{8E4147D8-F034-9E41-A5EC-51E45F55F199}" presName="node" presStyleLbl="node1" presStyleIdx="1" presStyleCnt="7" custScaleX="142200" custScaleY="13328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3FCD918-78FE-8241-B18E-7A087C297131}" type="pres">
      <dgm:prSet presAssocID="{3B063284-BD5F-9240-BFAB-411E732BF32A}" presName="sibTrans" presStyleLbl="sibTrans2D1" presStyleIdx="1" presStyleCnt="6"/>
      <dgm:spPr/>
      <dgm:t>
        <a:bodyPr/>
        <a:lstStyle/>
        <a:p>
          <a:endParaRPr lang="es-ES"/>
        </a:p>
      </dgm:t>
    </dgm:pt>
    <dgm:pt modelId="{55A087BD-3FE4-6848-895E-3B373A8B657C}" type="pres">
      <dgm:prSet presAssocID="{3B063284-BD5F-9240-BFAB-411E732BF32A}" presName="connectorText" presStyleLbl="sibTrans2D1" presStyleIdx="1" presStyleCnt="6"/>
      <dgm:spPr/>
      <dgm:t>
        <a:bodyPr/>
        <a:lstStyle/>
        <a:p>
          <a:endParaRPr lang="es-ES"/>
        </a:p>
      </dgm:t>
    </dgm:pt>
    <dgm:pt modelId="{5CB3C997-3BB8-0D45-80E6-32A009C4447D}" type="pres">
      <dgm:prSet presAssocID="{95E7EE49-A6D4-1E46-8CEE-CAB47ACF4FDA}" presName="node" presStyleLbl="node1" presStyleIdx="2" presStyleCnt="7" custScaleX="142200" custScaleY="1332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51C561-A175-3745-B398-88D90B90E76E}" type="pres">
      <dgm:prSet presAssocID="{3D6A1EE6-43D3-CC4F-8A86-41E8BEBEA4B1}" presName="sibTrans" presStyleLbl="sibTrans2D1" presStyleIdx="2" presStyleCnt="6"/>
      <dgm:spPr/>
      <dgm:t>
        <a:bodyPr/>
        <a:lstStyle/>
        <a:p>
          <a:endParaRPr lang="es-ES"/>
        </a:p>
      </dgm:t>
    </dgm:pt>
    <dgm:pt modelId="{72881542-A49B-A44A-B09B-A4C79D23D003}" type="pres">
      <dgm:prSet presAssocID="{3D6A1EE6-43D3-CC4F-8A86-41E8BEBEA4B1}" presName="connectorText" presStyleLbl="sibTrans2D1" presStyleIdx="2" presStyleCnt="6"/>
      <dgm:spPr/>
      <dgm:t>
        <a:bodyPr/>
        <a:lstStyle/>
        <a:p>
          <a:endParaRPr lang="es-ES"/>
        </a:p>
      </dgm:t>
    </dgm:pt>
    <dgm:pt modelId="{9F64B4F1-7AB8-9749-8893-9C14965F306B}" type="pres">
      <dgm:prSet presAssocID="{078C4197-5074-9345-A6AA-4CFDF3B924A3}" presName="node" presStyleLbl="node1" presStyleIdx="3" presStyleCnt="7" custScaleX="142200" custScaleY="1332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6D1F54-9CB1-F745-AD9C-EA918F46F983}" type="pres">
      <dgm:prSet presAssocID="{47B6D295-8A9A-2549-9083-97942794F548}" presName="sibTrans" presStyleLbl="sibTrans2D1" presStyleIdx="3" presStyleCnt="6"/>
      <dgm:spPr/>
      <dgm:t>
        <a:bodyPr/>
        <a:lstStyle/>
        <a:p>
          <a:endParaRPr lang="es-ES"/>
        </a:p>
      </dgm:t>
    </dgm:pt>
    <dgm:pt modelId="{EC6DAEE7-94C6-7F42-BD40-C49A6D607275}" type="pres">
      <dgm:prSet presAssocID="{47B6D295-8A9A-2549-9083-97942794F548}" presName="connectorText" presStyleLbl="sibTrans2D1" presStyleIdx="3" presStyleCnt="6"/>
      <dgm:spPr/>
      <dgm:t>
        <a:bodyPr/>
        <a:lstStyle/>
        <a:p>
          <a:endParaRPr lang="es-ES"/>
        </a:p>
      </dgm:t>
    </dgm:pt>
    <dgm:pt modelId="{559E9071-A883-2949-AC3D-35D32798FFBF}" type="pres">
      <dgm:prSet presAssocID="{8FDBE6B6-D973-0842-BB10-3DE93D8770E2}" presName="node" presStyleLbl="node1" presStyleIdx="4" presStyleCnt="7" custScaleX="142200" custScaleY="1332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D60137-171C-AF43-9FF8-0DA8CCF8CDAC}" type="pres">
      <dgm:prSet presAssocID="{160A87F9-4F63-9F44-83E6-B5769F8F1246}" presName="sibTrans" presStyleLbl="sibTrans2D1" presStyleIdx="4" presStyleCnt="6"/>
      <dgm:spPr/>
      <dgm:t>
        <a:bodyPr/>
        <a:lstStyle/>
        <a:p>
          <a:endParaRPr lang="es-ES"/>
        </a:p>
      </dgm:t>
    </dgm:pt>
    <dgm:pt modelId="{4E565BF7-07C2-504A-843E-BEFD29FF7641}" type="pres">
      <dgm:prSet presAssocID="{160A87F9-4F63-9F44-83E6-B5769F8F1246}" presName="connectorText" presStyleLbl="sibTrans2D1" presStyleIdx="4" presStyleCnt="6"/>
      <dgm:spPr/>
      <dgm:t>
        <a:bodyPr/>
        <a:lstStyle/>
        <a:p>
          <a:endParaRPr lang="es-ES"/>
        </a:p>
      </dgm:t>
    </dgm:pt>
    <dgm:pt modelId="{C3640D97-5F68-714A-BCF4-AA2A36FDCC02}" type="pres">
      <dgm:prSet presAssocID="{5B635313-5AC0-E842-90C4-765E2D9DC955}" presName="node" presStyleLbl="node1" presStyleIdx="5" presStyleCnt="7" custScaleX="142200" custScaleY="1332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81F989-83AC-FD48-851D-E8EE046482BF}" type="pres">
      <dgm:prSet presAssocID="{0013834A-B6E2-944B-9223-850E7882D12A}" presName="sibTrans" presStyleLbl="sibTrans2D1" presStyleIdx="5" presStyleCnt="6"/>
      <dgm:spPr/>
      <dgm:t>
        <a:bodyPr/>
        <a:lstStyle/>
        <a:p>
          <a:endParaRPr lang="es-ES"/>
        </a:p>
      </dgm:t>
    </dgm:pt>
    <dgm:pt modelId="{26E474A9-2AEE-C04B-8B09-E1558AB1190C}" type="pres">
      <dgm:prSet presAssocID="{0013834A-B6E2-944B-9223-850E7882D12A}" presName="connectorText" presStyleLbl="sibTrans2D1" presStyleIdx="5" presStyleCnt="6"/>
      <dgm:spPr/>
      <dgm:t>
        <a:bodyPr/>
        <a:lstStyle/>
        <a:p>
          <a:endParaRPr lang="es-ES"/>
        </a:p>
      </dgm:t>
    </dgm:pt>
    <dgm:pt modelId="{AC766E10-850C-B440-BDEE-C9AF362BE0A9}" type="pres">
      <dgm:prSet presAssocID="{B07EF5E4-7A23-5646-A531-1054A295E6C9}" presName="node" presStyleLbl="node1" presStyleIdx="6" presStyleCnt="7" custScaleX="142200" custScaleY="1332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B7F68B4-A584-5640-BE1C-D8F89C7BCAA5}" type="presOf" srcId="{C0CCEDC1-0D66-AD47-B29A-B690D0C7DA8E}" destId="{7DDB3596-D40B-F04D-8E8D-941EDFA82019}" srcOrd="0" destOrd="0" presId="urn:microsoft.com/office/officeart/2005/8/layout/process5"/>
    <dgm:cxn modelId="{FC7C6395-E6CD-2A4C-8E9F-E904EEE89B8A}" srcId="{642EF148-554C-B841-B153-D403B92C9A83}" destId="{078C4197-5074-9345-A6AA-4CFDF3B924A3}" srcOrd="3" destOrd="0" parTransId="{FFC4AF21-0428-B740-AEA1-BE8760797768}" sibTransId="{47B6D295-8A9A-2549-9083-97942794F548}"/>
    <dgm:cxn modelId="{3917DA2C-8ACE-B44B-BE1E-50892368E41A}" type="presOf" srcId="{95E7EE49-A6D4-1E46-8CEE-CAB47ACF4FDA}" destId="{5CB3C997-3BB8-0D45-80E6-32A009C4447D}" srcOrd="0" destOrd="0" presId="urn:microsoft.com/office/officeart/2005/8/layout/process5"/>
    <dgm:cxn modelId="{4A578ED9-7376-8E47-B075-368F8BC367C5}" srcId="{642EF148-554C-B841-B153-D403B92C9A83}" destId="{B07EF5E4-7A23-5646-A531-1054A295E6C9}" srcOrd="6" destOrd="0" parTransId="{F56A10B8-FEE0-DB4B-B35E-E69F39F9C7BD}" sibTransId="{00160756-B525-1843-9CD5-0652E7B82759}"/>
    <dgm:cxn modelId="{781ADADA-2351-5B4E-AB9F-43C00C613CEA}" type="presOf" srcId="{160A87F9-4F63-9F44-83E6-B5769F8F1246}" destId="{4E565BF7-07C2-504A-843E-BEFD29FF7641}" srcOrd="1" destOrd="0" presId="urn:microsoft.com/office/officeart/2005/8/layout/process5"/>
    <dgm:cxn modelId="{002432AD-303D-0542-A4C2-45C63F768FD7}" type="presOf" srcId="{3B063284-BD5F-9240-BFAB-411E732BF32A}" destId="{E3FCD918-78FE-8241-B18E-7A087C297131}" srcOrd="0" destOrd="0" presId="urn:microsoft.com/office/officeart/2005/8/layout/process5"/>
    <dgm:cxn modelId="{57C394EA-7A1D-8A4E-B3FA-51C9D588027D}" type="presOf" srcId="{8E4147D8-F034-9E41-A5EC-51E45F55F199}" destId="{9CE2F450-5C5A-8442-BF34-BE643FE42B93}" srcOrd="0" destOrd="0" presId="urn:microsoft.com/office/officeart/2005/8/layout/process5"/>
    <dgm:cxn modelId="{A52C453E-0DA7-AC48-83A3-6DA4B3065C47}" type="presOf" srcId="{83A01C24-2DA5-904A-95CE-6D0719CEB57A}" destId="{65790393-7A65-214D-8FF6-2A76E2D079BE}" srcOrd="1" destOrd="0" presId="urn:microsoft.com/office/officeart/2005/8/layout/process5"/>
    <dgm:cxn modelId="{9C92A273-9481-A842-85B9-234B4893D47C}" type="presOf" srcId="{3D6A1EE6-43D3-CC4F-8A86-41E8BEBEA4B1}" destId="{CE51C561-A175-3745-B398-88D90B90E76E}" srcOrd="0" destOrd="0" presId="urn:microsoft.com/office/officeart/2005/8/layout/process5"/>
    <dgm:cxn modelId="{D7576115-A9F2-AC4A-82D7-3172A2455B11}" srcId="{642EF148-554C-B841-B153-D403B92C9A83}" destId="{5B635313-5AC0-E842-90C4-765E2D9DC955}" srcOrd="5" destOrd="0" parTransId="{9EDD07F6-1EFA-4D4A-8896-03B9DF5D1359}" sibTransId="{0013834A-B6E2-944B-9223-850E7882D12A}"/>
    <dgm:cxn modelId="{795D98FF-69F0-1940-A785-D76CCB4CB8BB}" type="presOf" srcId="{3B063284-BD5F-9240-BFAB-411E732BF32A}" destId="{55A087BD-3FE4-6848-895E-3B373A8B657C}" srcOrd="1" destOrd="0" presId="urn:microsoft.com/office/officeart/2005/8/layout/process5"/>
    <dgm:cxn modelId="{908FD41E-D0C4-3A4F-855F-2DE67616BC04}" type="presOf" srcId="{5B635313-5AC0-E842-90C4-765E2D9DC955}" destId="{C3640D97-5F68-714A-BCF4-AA2A36FDCC02}" srcOrd="0" destOrd="0" presId="urn:microsoft.com/office/officeart/2005/8/layout/process5"/>
    <dgm:cxn modelId="{6292ED3C-0D29-7A40-9D8C-050F70CBD2FA}" type="presOf" srcId="{0013834A-B6E2-944B-9223-850E7882D12A}" destId="{26E474A9-2AEE-C04B-8B09-E1558AB1190C}" srcOrd="1" destOrd="0" presId="urn:microsoft.com/office/officeart/2005/8/layout/process5"/>
    <dgm:cxn modelId="{D06C3124-8ECB-1642-9D7E-6617BED34BDB}" srcId="{642EF148-554C-B841-B153-D403B92C9A83}" destId="{8E4147D8-F034-9E41-A5EC-51E45F55F199}" srcOrd="1" destOrd="0" parTransId="{5BD5DC3D-BED2-C442-B776-F94D9936C985}" sibTransId="{3B063284-BD5F-9240-BFAB-411E732BF32A}"/>
    <dgm:cxn modelId="{6819951F-5B75-AE4A-9924-A4127C9472B7}" type="presOf" srcId="{0013834A-B6E2-944B-9223-850E7882D12A}" destId="{A381F989-83AC-FD48-851D-E8EE046482BF}" srcOrd="0" destOrd="0" presId="urn:microsoft.com/office/officeart/2005/8/layout/process5"/>
    <dgm:cxn modelId="{B515E7DE-99DC-1B41-B99F-86D9E032E767}" type="presOf" srcId="{3D6A1EE6-43D3-CC4F-8A86-41E8BEBEA4B1}" destId="{72881542-A49B-A44A-B09B-A4C79D23D003}" srcOrd="1" destOrd="0" presId="urn:microsoft.com/office/officeart/2005/8/layout/process5"/>
    <dgm:cxn modelId="{B2D29D68-D65E-7745-85A5-B8BD17BC1C80}" type="presOf" srcId="{B07EF5E4-7A23-5646-A531-1054A295E6C9}" destId="{AC766E10-850C-B440-BDEE-C9AF362BE0A9}" srcOrd="0" destOrd="0" presId="urn:microsoft.com/office/officeart/2005/8/layout/process5"/>
    <dgm:cxn modelId="{B20C8C0B-9C86-4341-BAD1-D778F2653009}" srcId="{642EF148-554C-B841-B153-D403B92C9A83}" destId="{C0CCEDC1-0D66-AD47-B29A-B690D0C7DA8E}" srcOrd="0" destOrd="0" parTransId="{C7DD2168-8D54-BB44-A304-9C214C2C1337}" sibTransId="{83A01C24-2DA5-904A-95CE-6D0719CEB57A}"/>
    <dgm:cxn modelId="{64CDDE4E-3BC5-6948-AFC7-55696F10723F}" type="presOf" srcId="{642EF148-554C-B841-B153-D403B92C9A83}" destId="{935EF1EC-85A1-BA47-BDD8-334A2E689AEB}" srcOrd="0" destOrd="0" presId="urn:microsoft.com/office/officeart/2005/8/layout/process5"/>
    <dgm:cxn modelId="{59A3F160-55B4-3945-9505-9FEC3DA498A0}" type="presOf" srcId="{47B6D295-8A9A-2549-9083-97942794F548}" destId="{E96D1F54-9CB1-F745-AD9C-EA918F46F983}" srcOrd="0" destOrd="0" presId="urn:microsoft.com/office/officeart/2005/8/layout/process5"/>
    <dgm:cxn modelId="{B7E77F36-2408-4F44-A1F1-BB220C064B98}" type="presOf" srcId="{83A01C24-2DA5-904A-95CE-6D0719CEB57A}" destId="{E5C0E509-4150-9149-851B-A4DE3095242A}" srcOrd="0" destOrd="0" presId="urn:microsoft.com/office/officeart/2005/8/layout/process5"/>
    <dgm:cxn modelId="{660FDEFA-95F5-224D-9C5B-07CD22277436}" type="presOf" srcId="{47B6D295-8A9A-2549-9083-97942794F548}" destId="{EC6DAEE7-94C6-7F42-BD40-C49A6D607275}" srcOrd="1" destOrd="0" presId="urn:microsoft.com/office/officeart/2005/8/layout/process5"/>
    <dgm:cxn modelId="{0CD98C9B-47D6-1245-8C57-40E76F90F8B2}" type="presOf" srcId="{8FDBE6B6-D973-0842-BB10-3DE93D8770E2}" destId="{559E9071-A883-2949-AC3D-35D32798FFBF}" srcOrd="0" destOrd="0" presId="urn:microsoft.com/office/officeart/2005/8/layout/process5"/>
    <dgm:cxn modelId="{4F3E2CE0-1F4F-8245-BD18-C1CC366E38AC}" srcId="{642EF148-554C-B841-B153-D403B92C9A83}" destId="{8FDBE6B6-D973-0842-BB10-3DE93D8770E2}" srcOrd="4" destOrd="0" parTransId="{0E522D76-C31C-3B40-8651-2AD9F3AC11CC}" sibTransId="{160A87F9-4F63-9F44-83E6-B5769F8F1246}"/>
    <dgm:cxn modelId="{15F268FF-27EF-B247-BCB6-4E260AC87802}" srcId="{642EF148-554C-B841-B153-D403B92C9A83}" destId="{95E7EE49-A6D4-1E46-8CEE-CAB47ACF4FDA}" srcOrd="2" destOrd="0" parTransId="{7F65C1A4-31F7-014C-85FE-0C662AA3E1D4}" sibTransId="{3D6A1EE6-43D3-CC4F-8A86-41E8BEBEA4B1}"/>
    <dgm:cxn modelId="{D9E42E9C-2CB4-104A-83E1-974E4A17639F}" type="presOf" srcId="{078C4197-5074-9345-A6AA-4CFDF3B924A3}" destId="{9F64B4F1-7AB8-9749-8893-9C14965F306B}" srcOrd="0" destOrd="0" presId="urn:microsoft.com/office/officeart/2005/8/layout/process5"/>
    <dgm:cxn modelId="{7ED6E8F9-5BC4-C14E-A71C-A67709FEA7C0}" type="presOf" srcId="{160A87F9-4F63-9F44-83E6-B5769F8F1246}" destId="{90D60137-171C-AF43-9FF8-0DA8CCF8CDAC}" srcOrd="0" destOrd="0" presId="urn:microsoft.com/office/officeart/2005/8/layout/process5"/>
    <dgm:cxn modelId="{50B633B6-5091-F64F-A75D-00E1307BF236}" type="presParOf" srcId="{935EF1EC-85A1-BA47-BDD8-334A2E689AEB}" destId="{7DDB3596-D40B-F04D-8E8D-941EDFA82019}" srcOrd="0" destOrd="0" presId="urn:microsoft.com/office/officeart/2005/8/layout/process5"/>
    <dgm:cxn modelId="{D3B91F86-DA25-9D49-B011-6FE24E55EAE7}" type="presParOf" srcId="{935EF1EC-85A1-BA47-BDD8-334A2E689AEB}" destId="{E5C0E509-4150-9149-851B-A4DE3095242A}" srcOrd="1" destOrd="0" presId="urn:microsoft.com/office/officeart/2005/8/layout/process5"/>
    <dgm:cxn modelId="{655D1BF5-490E-544F-99E5-BDB3FF2357AD}" type="presParOf" srcId="{E5C0E509-4150-9149-851B-A4DE3095242A}" destId="{65790393-7A65-214D-8FF6-2A76E2D079BE}" srcOrd="0" destOrd="0" presId="urn:microsoft.com/office/officeart/2005/8/layout/process5"/>
    <dgm:cxn modelId="{45A146A5-AC0E-3245-9561-1B251D8859DB}" type="presParOf" srcId="{935EF1EC-85A1-BA47-BDD8-334A2E689AEB}" destId="{9CE2F450-5C5A-8442-BF34-BE643FE42B93}" srcOrd="2" destOrd="0" presId="urn:microsoft.com/office/officeart/2005/8/layout/process5"/>
    <dgm:cxn modelId="{8127308C-E6F4-ED4C-8748-3E0821CE28D5}" type="presParOf" srcId="{935EF1EC-85A1-BA47-BDD8-334A2E689AEB}" destId="{E3FCD918-78FE-8241-B18E-7A087C297131}" srcOrd="3" destOrd="0" presId="urn:microsoft.com/office/officeart/2005/8/layout/process5"/>
    <dgm:cxn modelId="{53085D18-3FFE-4E42-BF43-AA756C2A232A}" type="presParOf" srcId="{E3FCD918-78FE-8241-B18E-7A087C297131}" destId="{55A087BD-3FE4-6848-895E-3B373A8B657C}" srcOrd="0" destOrd="0" presId="urn:microsoft.com/office/officeart/2005/8/layout/process5"/>
    <dgm:cxn modelId="{5E3927D1-FB6B-894F-B5A4-185DF3008EA1}" type="presParOf" srcId="{935EF1EC-85A1-BA47-BDD8-334A2E689AEB}" destId="{5CB3C997-3BB8-0D45-80E6-32A009C4447D}" srcOrd="4" destOrd="0" presId="urn:microsoft.com/office/officeart/2005/8/layout/process5"/>
    <dgm:cxn modelId="{8BFEC5FC-393B-DD48-B59C-5C6C0AAE9C16}" type="presParOf" srcId="{935EF1EC-85A1-BA47-BDD8-334A2E689AEB}" destId="{CE51C561-A175-3745-B398-88D90B90E76E}" srcOrd="5" destOrd="0" presId="urn:microsoft.com/office/officeart/2005/8/layout/process5"/>
    <dgm:cxn modelId="{44EC51A5-F863-7B4E-868A-35D40DE19143}" type="presParOf" srcId="{CE51C561-A175-3745-B398-88D90B90E76E}" destId="{72881542-A49B-A44A-B09B-A4C79D23D003}" srcOrd="0" destOrd="0" presId="urn:microsoft.com/office/officeart/2005/8/layout/process5"/>
    <dgm:cxn modelId="{243A7F10-DD72-D549-B79E-9FCFB91D33C0}" type="presParOf" srcId="{935EF1EC-85A1-BA47-BDD8-334A2E689AEB}" destId="{9F64B4F1-7AB8-9749-8893-9C14965F306B}" srcOrd="6" destOrd="0" presId="urn:microsoft.com/office/officeart/2005/8/layout/process5"/>
    <dgm:cxn modelId="{2C71A7F1-7EAC-3E48-B8F6-AE1475804CA4}" type="presParOf" srcId="{935EF1EC-85A1-BA47-BDD8-334A2E689AEB}" destId="{E96D1F54-9CB1-F745-AD9C-EA918F46F983}" srcOrd="7" destOrd="0" presId="urn:microsoft.com/office/officeart/2005/8/layout/process5"/>
    <dgm:cxn modelId="{7854039C-8EC6-3C49-8532-0DB5416A455F}" type="presParOf" srcId="{E96D1F54-9CB1-F745-AD9C-EA918F46F983}" destId="{EC6DAEE7-94C6-7F42-BD40-C49A6D607275}" srcOrd="0" destOrd="0" presId="urn:microsoft.com/office/officeart/2005/8/layout/process5"/>
    <dgm:cxn modelId="{4EF1C7F2-FE9B-5E47-9091-8ED23D68DA70}" type="presParOf" srcId="{935EF1EC-85A1-BA47-BDD8-334A2E689AEB}" destId="{559E9071-A883-2949-AC3D-35D32798FFBF}" srcOrd="8" destOrd="0" presId="urn:microsoft.com/office/officeart/2005/8/layout/process5"/>
    <dgm:cxn modelId="{42795F1F-A4B7-8E40-857A-821E3BDD9C1C}" type="presParOf" srcId="{935EF1EC-85A1-BA47-BDD8-334A2E689AEB}" destId="{90D60137-171C-AF43-9FF8-0DA8CCF8CDAC}" srcOrd="9" destOrd="0" presId="urn:microsoft.com/office/officeart/2005/8/layout/process5"/>
    <dgm:cxn modelId="{33AD9FDB-6FD7-A54B-920A-91400F662B93}" type="presParOf" srcId="{90D60137-171C-AF43-9FF8-0DA8CCF8CDAC}" destId="{4E565BF7-07C2-504A-843E-BEFD29FF7641}" srcOrd="0" destOrd="0" presId="urn:microsoft.com/office/officeart/2005/8/layout/process5"/>
    <dgm:cxn modelId="{E34100CE-962D-4C4B-BB9E-F2F158639EA3}" type="presParOf" srcId="{935EF1EC-85A1-BA47-BDD8-334A2E689AEB}" destId="{C3640D97-5F68-714A-BCF4-AA2A36FDCC02}" srcOrd="10" destOrd="0" presId="urn:microsoft.com/office/officeart/2005/8/layout/process5"/>
    <dgm:cxn modelId="{FF65A19A-2721-D24D-B5EE-80D70A8628CC}" type="presParOf" srcId="{935EF1EC-85A1-BA47-BDD8-334A2E689AEB}" destId="{A381F989-83AC-FD48-851D-E8EE046482BF}" srcOrd="11" destOrd="0" presId="urn:microsoft.com/office/officeart/2005/8/layout/process5"/>
    <dgm:cxn modelId="{C2C8A185-9D15-984E-BFD0-D5CEDA45628D}" type="presParOf" srcId="{A381F989-83AC-FD48-851D-E8EE046482BF}" destId="{26E474A9-2AEE-C04B-8B09-E1558AB1190C}" srcOrd="0" destOrd="0" presId="urn:microsoft.com/office/officeart/2005/8/layout/process5"/>
    <dgm:cxn modelId="{6BCCD06A-3BE4-9642-B128-08B6952DC4BF}" type="presParOf" srcId="{935EF1EC-85A1-BA47-BDD8-334A2E689AEB}" destId="{AC766E10-850C-B440-BDEE-C9AF362BE0A9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B3596-D40B-F04D-8E8D-941EDFA82019}">
      <dsp:nvSpPr>
        <dsp:cNvPr id="0" name=""/>
        <dsp:cNvSpPr/>
      </dsp:nvSpPr>
      <dsp:spPr>
        <a:xfrm>
          <a:off x="2750" y="232391"/>
          <a:ext cx="2365604" cy="1330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Llenar vaso </a:t>
          </a:r>
          <a:r>
            <a:rPr lang="es-ES_tradnl" sz="1400" kern="1200" dirty="0" err="1" smtClean="0"/>
            <a:t>pp</a:t>
          </a:r>
          <a:r>
            <a:rPr lang="es-ES_tradnl" sz="1400" kern="1200" dirty="0" smtClean="0"/>
            <a:t> un poco antes del borde e introducir bureta para gases (hasta un vol. aprox. 70-72ml)</a:t>
          </a:r>
          <a:endParaRPr lang="es-ES_tradnl" sz="1400" kern="1200" dirty="0"/>
        </a:p>
      </dsp:txBody>
      <dsp:txXfrm>
        <a:off x="41714" y="271355"/>
        <a:ext cx="2287676" cy="1252410"/>
      </dsp:txXfrm>
    </dsp:sp>
    <dsp:sp modelId="{E5C0E509-4150-9149-851B-A4DE3095242A}">
      <dsp:nvSpPr>
        <dsp:cNvPr id="0" name=""/>
        <dsp:cNvSpPr/>
      </dsp:nvSpPr>
      <dsp:spPr>
        <a:xfrm>
          <a:off x="2514750" y="691277"/>
          <a:ext cx="352678" cy="412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kern="1200">
            <a:solidFill>
              <a:schemeClr val="tx1"/>
            </a:solidFill>
          </a:endParaRPr>
        </a:p>
      </dsp:txBody>
      <dsp:txXfrm>
        <a:off x="2514750" y="773790"/>
        <a:ext cx="246875" cy="247540"/>
      </dsp:txXfrm>
    </dsp:sp>
    <dsp:sp modelId="{9CE2F450-5C5A-8442-BF34-BE643FE42B93}">
      <dsp:nvSpPr>
        <dsp:cNvPr id="0" name=""/>
        <dsp:cNvSpPr/>
      </dsp:nvSpPr>
      <dsp:spPr>
        <a:xfrm>
          <a:off x="3033785" y="232391"/>
          <a:ext cx="2365604" cy="1330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Conectar bureta.</a:t>
          </a:r>
          <a:endParaRPr lang="es-ES_tradnl" sz="1400" kern="1200" baseline="0" dirty="0" smtClean="0"/>
        </a:p>
      </dsp:txBody>
      <dsp:txXfrm>
        <a:off x="3072749" y="271355"/>
        <a:ext cx="2287676" cy="1252410"/>
      </dsp:txXfrm>
    </dsp:sp>
    <dsp:sp modelId="{E3FCD918-78FE-8241-B18E-7A087C297131}">
      <dsp:nvSpPr>
        <dsp:cNvPr id="0" name=""/>
        <dsp:cNvSpPr/>
      </dsp:nvSpPr>
      <dsp:spPr>
        <a:xfrm>
          <a:off x="5545785" y="691277"/>
          <a:ext cx="352678" cy="412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kern="1200">
            <a:solidFill>
              <a:schemeClr val="tx1"/>
            </a:solidFill>
          </a:endParaRPr>
        </a:p>
      </dsp:txBody>
      <dsp:txXfrm>
        <a:off x="5545785" y="773790"/>
        <a:ext cx="246875" cy="247540"/>
      </dsp:txXfrm>
    </dsp:sp>
    <dsp:sp modelId="{5CB3C997-3BB8-0D45-80E6-32A009C4447D}">
      <dsp:nvSpPr>
        <dsp:cNvPr id="0" name=""/>
        <dsp:cNvSpPr/>
      </dsp:nvSpPr>
      <dsp:spPr>
        <a:xfrm>
          <a:off x="6064820" y="232391"/>
          <a:ext cx="2365604" cy="1330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baseline="0" smtClean="0"/>
            <a:t>Adicionar 20ml de HCl 1M en matraz de dos bocas.</a:t>
          </a:r>
          <a:endParaRPr lang="es-ES_tradnl" sz="1400" kern="1200" baseline="0" dirty="0" smtClean="0"/>
        </a:p>
      </dsp:txBody>
      <dsp:txXfrm>
        <a:off x="6103784" y="271355"/>
        <a:ext cx="2287676" cy="1252410"/>
      </dsp:txXfrm>
    </dsp:sp>
    <dsp:sp modelId="{CE51C561-A175-3745-B398-88D90B90E76E}">
      <dsp:nvSpPr>
        <dsp:cNvPr id="0" name=""/>
        <dsp:cNvSpPr/>
      </dsp:nvSpPr>
      <dsp:spPr>
        <a:xfrm rot="5400000">
          <a:off x="7071283" y="1679180"/>
          <a:ext cx="352678" cy="412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-5400000">
        <a:off x="7123853" y="1709124"/>
        <a:ext cx="247540" cy="246875"/>
      </dsp:txXfrm>
    </dsp:sp>
    <dsp:sp modelId="{9F64B4F1-7AB8-9749-8893-9C14965F306B}">
      <dsp:nvSpPr>
        <dsp:cNvPr id="0" name=""/>
        <dsp:cNvSpPr/>
      </dsp:nvSpPr>
      <dsp:spPr>
        <a:xfrm>
          <a:off x="6064820" y="2228160"/>
          <a:ext cx="2365604" cy="1330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baseline="0" smtClean="0"/>
            <a:t>Pesar 0.20-0.24g de tableta efervescente.</a:t>
          </a:r>
          <a:endParaRPr lang="es-ES_tradnl" sz="1400" kern="1200" baseline="0" dirty="0" smtClean="0"/>
        </a:p>
      </dsp:txBody>
      <dsp:txXfrm>
        <a:off x="6103784" y="2267124"/>
        <a:ext cx="2287676" cy="1252410"/>
      </dsp:txXfrm>
    </dsp:sp>
    <dsp:sp modelId="{E96D1F54-9CB1-F745-AD9C-EA918F46F983}">
      <dsp:nvSpPr>
        <dsp:cNvPr id="0" name=""/>
        <dsp:cNvSpPr/>
      </dsp:nvSpPr>
      <dsp:spPr>
        <a:xfrm rot="10800000">
          <a:off x="5565747" y="2687046"/>
          <a:ext cx="352678" cy="412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5671550" y="2769559"/>
        <a:ext cx="246875" cy="247540"/>
      </dsp:txXfrm>
    </dsp:sp>
    <dsp:sp modelId="{559E9071-A883-2949-AC3D-35D32798FFBF}">
      <dsp:nvSpPr>
        <dsp:cNvPr id="0" name=""/>
        <dsp:cNvSpPr/>
      </dsp:nvSpPr>
      <dsp:spPr>
        <a:xfrm>
          <a:off x="3033785" y="2228160"/>
          <a:ext cx="2365604" cy="1330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baseline="0" smtClean="0"/>
            <a:t>Agregar masa de tableta pesada a matraz de dos bocas y cerrar.</a:t>
          </a:r>
          <a:endParaRPr lang="es-ES_tradnl" sz="1400" kern="1200" baseline="0" dirty="0" smtClean="0"/>
        </a:p>
      </dsp:txBody>
      <dsp:txXfrm>
        <a:off x="3072749" y="2267124"/>
        <a:ext cx="2287676" cy="1252410"/>
      </dsp:txXfrm>
    </dsp:sp>
    <dsp:sp modelId="{90D60137-171C-AF43-9FF8-0DA8CCF8CDAC}">
      <dsp:nvSpPr>
        <dsp:cNvPr id="0" name=""/>
        <dsp:cNvSpPr/>
      </dsp:nvSpPr>
      <dsp:spPr>
        <a:xfrm rot="10800000">
          <a:off x="2534712" y="2687046"/>
          <a:ext cx="352678" cy="412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2640515" y="2769559"/>
        <a:ext cx="246875" cy="247540"/>
      </dsp:txXfrm>
    </dsp:sp>
    <dsp:sp modelId="{C3640D97-5F68-714A-BCF4-AA2A36FDCC02}">
      <dsp:nvSpPr>
        <dsp:cNvPr id="0" name=""/>
        <dsp:cNvSpPr/>
      </dsp:nvSpPr>
      <dsp:spPr>
        <a:xfrm>
          <a:off x="2750" y="2228160"/>
          <a:ext cx="2365604" cy="1330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baseline="0" dirty="0" smtClean="0"/>
            <a:t>Mantener bureta verticalmente haciendo coincidir niveles de agua dentro y fuera de la bureta.</a:t>
          </a:r>
        </a:p>
      </dsp:txBody>
      <dsp:txXfrm>
        <a:off x="41714" y="2267124"/>
        <a:ext cx="2287676" cy="1252410"/>
      </dsp:txXfrm>
    </dsp:sp>
    <dsp:sp modelId="{A381F989-83AC-FD48-851D-E8EE046482BF}">
      <dsp:nvSpPr>
        <dsp:cNvPr id="0" name=""/>
        <dsp:cNvSpPr/>
      </dsp:nvSpPr>
      <dsp:spPr>
        <a:xfrm rot="5400000">
          <a:off x="1009213" y="3674948"/>
          <a:ext cx="352678" cy="412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-5400000">
        <a:off x="1061783" y="3704892"/>
        <a:ext cx="247540" cy="246875"/>
      </dsp:txXfrm>
    </dsp:sp>
    <dsp:sp modelId="{AC766E10-850C-B440-BDEE-C9AF362BE0A9}">
      <dsp:nvSpPr>
        <dsp:cNvPr id="0" name=""/>
        <dsp:cNvSpPr/>
      </dsp:nvSpPr>
      <dsp:spPr>
        <a:xfrm>
          <a:off x="2750" y="4223928"/>
          <a:ext cx="2365604" cy="1330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baseline="0" dirty="0" smtClean="0"/>
            <a:t>Anotar resultados y observaciones.</a:t>
          </a:r>
        </a:p>
      </dsp:txBody>
      <dsp:txXfrm>
        <a:off x="41714" y="4262892"/>
        <a:ext cx="2287676" cy="1252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200" b="0" smtClean="0">
                <a:solidFill>
                  <a:schemeClr val="bg1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4FAEDFD5-2707-FC41-A3CA-DB674D622435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58585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100" smtClean="0">
                <a:solidFill>
                  <a:srgbClr val="858585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BC923E58-1E23-7E43-B057-F13EE628D6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E1C28-C8D2-3B40-929B-B3EE56C54699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4E92-BD63-EB48-A2B6-E03FB767E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F85C-BB04-7448-8CE9-25813B0CCF8A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6E7A3-0A97-DB4A-8C22-DF93A10901A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75219-D9D4-D449-B27E-AC2DB82446AE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03071-52B3-5742-BE27-BC0AF31CF57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F6B59-9DCC-5A45-97A6-8C2D3CC13523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4D2E-CB73-BE44-A326-49B671C4E9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B1764-5CE2-9443-B9E4-6E253A74D7E2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51245-9A15-894C-9C26-6EC1FB9908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EAFF305-01A8-EB43-8369-619969F706BD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80CF0-9097-9B43-AAA8-9410902DD0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9A8E-CDE0-B44C-BDDC-66DDB6304D38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CF8B-5DA1-B84B-8937-998E122AFA0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7D90A-E011-2541-9576-27501CE43A82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E36E1-845E-7B45-8B3A-BDBC4091D6E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2A642-79F9-A14E-959F-D7EA7B104BA1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19CD-1B02-E44E-9EC8-6FC21CE25CC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25803-9227-1A41-B3E4-3A593A2C4637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3B16-2D30-D64B-820E-36E5AE4B419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F4424-CC30-7A46-93AB-DEB50F2B3639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8AAA-5319-004E-A43C-C6987430F92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4C30F71-B4C4-F045-A71A-80476BEE5A3A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100" smtClean="0">
                <a:solidFill>
                  <a:srgbClr val="858585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3EAF2FC-11ED-CB47-BC5A-5CD29CEAA7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objetos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1381-208F-B04F-A7A9-26AD63497FB1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7D55-5142-7145-B45A-D8D9A320A6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B607-181A-8646-82B1-83466F4A8FA1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3356-97E0-6546-9FCA-B67A49E09C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0966E-F8ED-2246-A759-F107BD79E2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8D767-46B9-F949-8258-350F16D12BF1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C572-19F5-9E4A-AD16-8C9682AD0EF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5DAC-659D-FA4B-89FB-439EFB58A3CE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C06B-567C-A440-B735-DDE3729D02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BC917-7465-6B42-9F5D-39DAF0AD8FA7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4463D-9A7D-0740-9EA9-D8CD42CDE8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52A909-5346-A840-91C3-B94561D33760}" type="datetime1">
              <a:rPr lang="es-ES_tradnl"/>
              <a:pPr>
                <a:defRPr/>
              </a:pPr>
              <a:t>16/6/16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5BE590-6498-7243-8439-EEEC350566A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  <p:sldLayoutId id="2147483755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sz="2000" kern="12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21100" y="3429000"/>
            <a:ext cx="4965700" cy="1398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DETERMINACIÓN DE LA DENSIDAD DE UN GAS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507" name="Subtítulo 2"/>
          <p:cNvSpPr>
            <a:spLocks noGrp="1"/>
          </p:cNvSpPr>
          <p:nvPr>
            <p:ph type="body" idx="1"/>
          </p:nvPr>
        </p:nvSpPr>
        <p:spPr>
          <a:xfrm>
            <a:off x="3721100" y="4824413"/>
            <a:ext cx="4965700" cy="1320800"/>
          </a:xfrm>
        </p:spPr>
        <p:txBody>
          <a:bodyPr/>
          <a:lstStyle/>
          <a:p>
            <a:pPr eaLnBrk="1" hangingPunct="1"/>
            <a:r>
              <a:rPr lang="en-US" smtClean="0"/>
              <a:t>PRÁCTICA #3</a:t>
            </a:r>
          </a:p>
        </p:txBody>
      </p:sp>
      <p:pic>
        <p:nvPicPr>
          <p:cNvPr id="21508" name="Marcador de posición de imagen 4" descr="densidad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-49411" b="-49411"/>
          <a:stretch>
            <a:fillRect/>
          </a:stretch>
        </p:blipFill>
        <p:spPr>
          <a:xfrm>
            <a:off x="269875" y="268288"/>
            <a:ext cx="2971800" cy="4438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</a:t>
            </a:r>
          </a:p>
        </p:txBody>
      </p:sp>
      <p:sp>
        <p:nvSpPr>
          <p:cNvPr id="22531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_tradnl" dirty="0" smtClean="0"/>
              <a:t>El estado gaseoso es un estado disperso de la materia, es decir , que las moléculas del gas están separadas unas de otras por distancias mucho mayores del tamaño del diámetro real de las moléculas. </a:t>
            </a:r>
          </a:p>
          <a:p>
            <a:pPr algn="just" eaLnBrk="1" hangingPunct="1"/>
            <a:r>
              <a:rPr lang="es-ES_tradnl" dirty="0" smtClean="0"/>
              <a:t>Resulta entonces, que el volumen ocupado por el gas </a:t>
            </a:r>
            <a:r>
              <a:rPr lang="es-ES_tradnl" b="1" i="1" dirty="0" smtClean="0"/>
              <a:t>(V)</a:t>
            </a:r>
            <a:r>
              <a:rPr lang="es-ES_tradnl" dirty="0" smtClean="0"/>
              <a:t> depende de la presión </a:t>
            </a:r>
            <a:r>
              <a:rPr lang="es-ES_tradnl" b="1" i="1" dirty="0" smtClean="0"/>
              <a:t>(P)</a:t>
            </a:r>
            <a:r>
              <a:rPr lang="es-ES_tradnl" dirty="0" smtClean="0"/>
              <a:t>, la temperatura </a:t>
            </a:r>
            <a:r>
              <a:rPr lang="es-ES_tradnl" b="1" i="1" dirty="0" smtClean="0"/>
              <a:t>(T)</a:t>
            </a:r>
            <a:r>
              <a:rPr lang="es-ES_tradnl" dirty="0" smtClean="0"/>
              <a:t> y de la cantidad o numero de moles </a:t>
            </a:r>
            <a:r>
              <a:rPr lang="es-ES_tradnl" b="1" i="1" dirty="0" smtClean="0"/>
              <a:t>(</a:t>
            </a:r>
            <a:r>
              <a:rPr lang="es-ES_tradnl" b="1" i="1" dirty="0" err="1" smtClean="0"/>
              <a:t>n</a:t>
            </a:r>
            <a:r>
              <a:rPr lang="es-ES_tradnl" b="1" i="1" dirty="0" smtClean="0"/>
              <a:t>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PROPIEDADES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09800"/>
            <a:ext cx="6508750" cy="4403725"/>
          </a:xfrm>
        </p:spPr>
        <p:txBody>
          <a:bodyPr rtlCol="0">
            <a:normAutofit fontScale="92500" lnSpcReduction="200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dirty="0" smtClean="0">
                <a:ea typeface="+mn-ea"/>
                <a:cs typeface="+mn-cs"/>
              </a:rPr>
              <a:t>Se adaptan a la forma y el volumen del recipiente que los contiene. Un gas, al cambiar de recipiente, se expande o se comprime, de manera que ocupa todo el volumen y toma la forma de su nuevo recipiente.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dirty="0" smtClean="0">
                <a:ea typeface="+mn-ea"/>
                <a:cs typeface="+mn-cs"/>
              </a:rPr>
              <a:t>Se dejan comprimir fácilmente. Al existir espacios intermoleculares, las moléculas se pueden acercar unas a otras reduciendo su volumen, cuando aplicamos una presión.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dirty="0" smtClean="0">
                <a:ea typeface="+mn-ea"/>
                <a:cs typeface="+mn-cs"/>
              </a:rPr>
              <a:t>Se difunden fácilmente. Al no existir fuerza de atracción intermolecular entre sus partículas, los gases se esparcen en forma espontánea. 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dirty="0" smtClean="0">
                <a:ea typeface="+mn-ea"/>
                <a:cs typeface="+mn-cs"/>
              </a:rPr>
              <a:t>Se dilatan, la energía cinética promedio de sus moléculas es directamente proporcional a la temperatura aplicada.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Char char="¡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DENSIDAD</a:t>
            </a:r>
          </a:p>
        </p:txBody>
      </p:sp>
      <p:sp>
        <p:nvSpPr>
          <p:cNvPr id="24582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_tradnl" smtClean="0"/>
              <a:t>La densidad de un material es la relación que existe entre la masa del material y el volumen que ocupa.</a:t>
            </a:r>
          </a:p>
          <a:p>
            <a:pPr algn="just" eaLnBrk="1" hangingPunct="1"/>
            <a:endParaRPr lang="es-ES_tradnl" smtClean="0"/>
          </a:p>
          <a:p>
            <a:pPr algn="just" eaLnBrk="1" hangingPunct="1"/>
            <a:endParaRPr lang="es-ES_tradnl" smtClean="0"/>
          </a:p>
          <a:p>
            <a:pPr algn="just" eaLnBrk="1" hangingPunct="1"/>
            <a:r>
              <a:rPr lang="es-ES_tradnl" smtClean="0"/>
              <a:t>Se puede relacionar la ecuación anterior y la de peso molecular con la ecuación de gas ideal.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551238" y="3251200"/>
          <a:ext cx="81121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Ecuación" r:id="rId3" imgW="419100" imgH="355600" progId="Equation.3">
                  <p:embed/>
                </p:oleObj>
              </mc:Choice>
              <mc:Fallback>
                <p:oleObj name="Ecuación" r:id="rId3" imgW="4191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3251200"/>
                        <a:ext cx="811212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268538" y="5437188"/>
          <a:ext cx="11080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Ecuación" r:id="rId5" imgW="571500" imgH="355600" progId="Equation.3">
                  <p:embed/>
                </p:oleObj>
              </mc:Choice>
              <mc:Fallback>
                <p:oleObj name="Ecuación" r:id="rId5" imgW="571500" imgH="355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437188"/>
                        <a:ext cx="11080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364038" y="5659438"/>
          <a:ext cx="129857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cuación" r:id="rId7" imgW="673100" imgH="127000" progId="Equation.3">
                  <p:embed/>
                </p:oleObj>
              </mc:Choice>
              <mc:Fallback>
                <p:oleObj name="Ecuación" r:id="rId7" imgW="673100" imgH="127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5659438"/>
                        <a:ext cx="129857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5605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s-ES_tradnl" smtClean="0"/>
          </a:p>
          <a:p>
            <a:pPr algn="just" eaLnBrk="1" hangingPunct="1"/>
            <a:endParaRPr lang="es-ES_tradnl" smtClean="0"/>
          </a:p>
          <a:p>
            <a:pPr algn="just" eaLnBrk="1" hangingPunct="1"/>
            <a:r>
              <a:rPr lang="es-ES_tradnl" smtClean="0"/>
              <a:t>Cuando se trabaja con un sistema en particular se tiene que:</a:t>
            </a:r>
          </a:p>
          <a:p>
            <a:pPr algn="just" eaLnBrk="1" hangingPunct="1"/>
            <a:endParaRPr lang="es-ES_tradnl" smtClean="0"/>
          </a:p>
          <a:p>
            <a:pPr algn="just" eaLnBrk="1" hangingPunct="1"/>
            <a:endParaRPr lang="es-ES_tradnl" smtClean="0"/>
          </a:p>
          <a:p>
            <a:pPr algn="just" eaLnBrk="1" hangingPunct="1">
              <a:buFont typeface="Wingdings 2" charset="2"/>
              <a:buNone/>
            </a:pPr>
            <a:r>
              <a:rPr lang="es-ES_tradnl" smtClean="0"/>
              <a:t>donde i se refiere a un componente en particular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659063" y="2341563"/>
          <a:ext cx="16430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Ecuación" r:id="rId3" imgW="850900" imgH="381000" progId="Equation.3">
                  <p:embed/>
                </p:oleObj>
              </mc:Choice>
              <mc:Fallback>
                <p:oleObj name="Ecuación" r:id="rId3" imgW="850900" imgH="38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2341563"/>
                        <a:ext cx="164306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573338" y="4197350"/>
          <a:ext cx="181451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cuación" r:id="rId5" imgW="939800" imgH="406400" progId="Equation.3">
                  <p:embed/>
                </p:oleObj>
              </mc:Choice>
              <mc:Fallback>
                <p:oleObj name="Ecuación" r:id="rId5" imgW="939800" imgH="40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4197350"/>
                        <a:ext cx="1814512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_tradnl" smtClean="0"/>
              <a:t>Además de esto sabemos que la densidad de un gas esta en proporción directa a la presión e inversa a la temperatura la densidad de los gases se puede rescribir de presión inicial y presión final esto es:</a:t>
            </a:r>
            <a:endParaRPr lang="en-US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995613" y="4208463"/>
          <a:ext cx="18383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cuación" r:id="rId3" imgW="952500" imgH="393700" progId="Equation.3">
                  <p:embed/>
                </p:oleObj>
              </mc:Choice>
              <mc:Fallback>
                <p:oleObj name="Ecuación" r:id="rId3" imgW="9525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208463"/>
                        <a:ext cx="183832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Material del Alumno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 tableta de </a:t>
            </a:r>
            <a:r>
              <a:rPr lang="es-ES" dirty="0" err="1" smtClean="0"/>
              <a:t>Alka-Seltzer</a:t>
            </a:r>
            <a:r>
              <a:rPr lang="es-ES" dirty="0"/>
              <a:t>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COMPOSICIÓN (1 tableta):</a:t>
            </a:r>
          </a:p>
          <a:p>
            <a:pPr lvl="2"/>
            <a:r>
              <a:rPr lang="es-ES" dirty="0" smtClean="0"/>
              <a:t>Bicarbonato de sodio (NaHCO</a:t>
            </a:r>
            <a:r>
              <a:rPr lang="es-ES" baseline="-25000" dirty="0" smtClean="0"/>
              <a:t>3</a:t>
            </a:r>
            <a:r>
              <a:rPr lang="es-ES" dirty="0" smtClean="0"/>
              <a:t>): 1.976 g</a:t>
            </a:r>
          </a:p>
          <a:p>
            <a:pPr lvl="2"/>
            <a:r>
              <a:rPr lang="es-ES" dirty="0" smtClean="0"/>
              <a:t>Ácido cítrico (C</a:t>
            </a:r>
            <a:r>
              <a:rPr lang="es-ES" baseline="-25000" dirty="0" smtClean="0"/>
              <a:t>6</a:t>
            </a:r>
            <a:r>
              <a:rPr lang="es-ES" dirty="0" smtClean="0"/>
              <a:t>H</a:t>
            </a:r>
            <a:r>
              <a:rPr lang="es-ES" baseline="-25000" dirty="0" smtClean="0"/>
              <a:t>8</a:t>
            </a:r>
            <a:r>
              <a:rPr lang="es-ES" dirty="0" smtClean="0"/>
              <a:t>O</a:t>
            </a:r>
            <a:r>
              <a:rPr lang="es-ES" baseline="-25000" dirty="0" smtClean="0"/>
              <a:t>7</a:t>
            </a:r>
            <a:r>
              <a:rPr lang="es-ES" dirty="0" smtClean="0"/>
              <a:t>): 1.000 g</a:t>
            </a:r>
          </a:p>
          <a:p>
            <a:pPr lvl="2"/>
            <a:r>
              <a:rPr lang="es-ES" dirty="0" smtClean="0"/>
              <a:t>Ácido acetilsalicílico (C</a:t>
            </a:r>
            <a:r>
              <a:rPr lang="es-ES" baseline="-25000" dirty="0" smtClean="0"/>
              <a:t>9</a:t>
            </a:r>
            <a:r>
              <a:rPr lang="es-ES" dirty="0" smtClean="0"/>
              <a:t>H</a:t>
            </a:r>
            <a:r>
              <a:rPr lang="es-ES" baseline="-25000" dirty="0" smtClean="0"/>
              <a:t>8</a:t>
            </a:r>
            <a:r>
              <a:rPr lang="es-ES" dirty="0" smtClean="0"/>
              <a:t>O</a:t>
            </a:r>
            <a:r>
              <a:rPr lang="es-ES" baseline="-25000" dirty="0" smtClean="0"/>
              <a:t>4</a:t>
            </a:r>
            <a:r>
              <a:rPr lang="es-ES" dirty="0" smtClean="0"/>
              <a:t>): 0.324 g</a:t>
            </a:r>
          </a:p>
          <a:p>
            <a:pPr lvl="2"/>
            <a:r>
              <a:rPr lang="es-ES" dirty="0" smtClean="0"/>
              <a:t>Excipiente: </a:t>
            </a:r>
            <a:r>
              <a:rPr lang="es-ES" dirty="0" err="1" smtClean="0"/>
              <a:t>cbp</a:t>
            </a:r>
            <a:r>
              <a:rPr lang="es-ES" dirty="0" smtClean="0"/>
              <a:t> 1 tableta</a:t>
            </a:r>
          </a:p>
          <a:p>
            <a:pPr lvl="2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792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457200" y="120686"/>
            <a:ext cx="6508750" cy="793713"/>
          </a:xfrm>
        </p:spPr>
        <p:txBody>
          <a:bodyPr/>
          <a:lstStyle/>
          <a:p>
            <a:pPr eaLnBrk="1" hangingPunct="1"/>
            <a:r>
              <a:rPr lang="en-US" dirty="0" smtClean="0"/>
              <a:t>PROCEDIMIENTO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498709"/>
              </p:ext>
            </p:extLst>
          </p:nvPr>
        </p:nvGraphicFramePr>
        <p:xfrm>
          <a:off x="457200" y="914399"/>
          <a:ext cx="8433176" cy="5786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DB3596-D40B-F04D-8E8D-941EDFA82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C0E509-4150-9149-851B-A4DE30952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E2F450-5C5A-8442-BF34-BE643FE42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FCD918-78FE-8241-B18E-7A087C297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B3C997-3BB8-0D45-80E6-32A009C44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51C561-A175-3745-B398-88D90B90E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64B4F1-7AB8-9749-8893-9C14965F3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6D1F54-9CB1-F745-AD9C-EA918F46F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9E9071-A883-2949-AC3D-35D32798F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D60137-171C-AF43-9FF8-0DA8CCF8C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640D97-5F68-714A-BCF4-AA2A36FDC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81F989-83AC-FD48-851D-E8EE04648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766E10-850C-B440-BDEE-C9AF362BE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EJERCICIO DE PR</a:t>
            </a:r>
            <a:r>
              <a:rPr lang="es-ES" dirty="0" smtClean="0"/>
              <a:t>ÁCTICA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Para los siguientes datos experimentales calcula la densidad de forma directa y por medio de gas ideal para el CO</a:t>
            </a:r>
            <a:r>
              <a:rPr lang="es-ES_tradnl" baseline="-25000" dirty="0" smtClean="0"/>
              <a:t>2</a:t>
            </a:r>
            <a:r>
              <a:rPr lang="es-ES_tradnl" dirty="0" smtClean="0"/>
              <a:t>.</a:t>
            </a:r>
            <a:endParaRPr lang="es-ES_tradn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906660"/>
              </p:ext>
            </p:extLst>
          </p:nvPr>
        </p:nvGraphicFramePr>
        <p:xfrm>
          <a:off x="511175" y="3350491"/>
          <a:ext cx="6956425" cy="2617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8875"/>
                <a:gridCol w="993775"/>
                <a:gridCol w="662517"/>
                <a:gridCol w="331258"/>
              </a:tblGrid>
              <a:tr h="41573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_tradnl" sz="2800" b="1" u="none" strike="noStrike" dirty="0">
                          <a:effectLst/>
                        </a:rPr>
                        <a:t>Datos experimentales</a:t>
                      </a:r>
                      <a:endParaRPr lang="es-ES_tradnl" sz="2800" b="1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_tradnl" sz="18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_tradnl" sz="18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_tradnl" sz="18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</a:tr>
              <a:tr h="62359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 dirty="0">
                          <a:effectLst/>
                        </a:rPr>
                        <a:t>masa del trozo de tableta efervescente</a:t>
                      </a:r>
                      <a:endParaRPr lang="es-ES_tradnl" sz="20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0.21</a:t>
                      </a:r>
                      <a:endParaRPr lang="nb-NO" sz="2000" b="0" i="0" u="none" strike="noStrike" dirty="0">
                        <a:solidFill>
                          <a:srgbClr val="0000FF"/>
                        </a:solidFill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 dirty="0" smtClean="0">
                          <a:effectLst/>
                        </a:rPr>
                        <a:t>g</a:t>
                      </a:r>
                      <a:endParaRPr lang="es-ES_tradnl" sz="20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</a:tr>
              <a:tr h="311798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>
                          <a:effectLst/>
                        </a:rPr>
                        <a:t>Volumen total de gas en la bureta</a:t>
                      </a:r>
                      <a:endParaRPr lang="es-ES_tradnl" sz="2000" b="0" i="0" u="none" strike="noStrike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u="none" strike="noStrike">
                          <a:effectLst/>
                        </a:rPr>
                        <a:t>64</a:t>
                      </a:r>
                      <a:endParaRPr lang="es-ES_tradnl" sz="2000" b="0" i="0" u="none" strike="noStrike">
                        <a:solidFill>
                          <a:srgbClr val="0000FF"/>
                        </a:solidFill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>
                          <a:effectLst/>
                        </a:rPr>
                        <a:t>ml</a:t>
                      </a:r>
                      <a:endParaRPr lang="es-ES_tradnl" sz="2000" b="0" i="0" u="none" strike="noStrike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</a:tr>
              <a:tr h="311798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 dirty="0">
                          <a:effectLst/>
                        </a:rPr>
                        <a:t>Presión total del sistema</a:t>
                      </a:r>
                      <a:endParaRPr lang="es-ES_tradnl" sz="20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585</a:t>
                      </a:r>
                      <a:endParaRPr lang="ru-RU" sz="2000" b="0" i="0" u="none" strike="noStrike">
                        <a:solidFill>
                          <a:srgbClr val="0000FF"/>
                        </a:solidFill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>
                          <a:effectLst/>
                        </a:rPr>
                        <a:t>mmHg</a:t>
                      </a:r>
                      <a:endParaRPr lang="es-ES_tradnl" sz="2000" b="0" i="0" u="none" strike="noStrike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11798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 dirty="0">
                          <a:effectLst/>
                        </a:rPr>
                        <a:t>Temperatura</a:t>
                      </a:r>
                      <a:endParaRPr lang="es-ES_tradnl" sz="20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none" strike="noStrike">
                          <a:effectLst/>
                        </a:rPr>
                        <a:t>20</a:t>
                      </a:r>
                      <a:endParaRPr lang="is-IS" sz="2000" b="0" i="0" u="none" strike="noStrike">
                        <a:solidFill>
                          <a:srgbClr val="0000FF"/>
                        </a:solidFill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 dirty="0" err="1" smtClean="0">
                          <a:effectLst/>
                        </a:rPr>
                        <a:t>ºC</a:t>
                      </a:r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</a:tr>
              <a:tr h="311798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 dirty="0">
                          <a:effectLst/>
                        </a:rPr>
                        <a:t>masa de la tableta efervescente</a:t>
                      </a:r>
                      <a:endParaRPr lang="es-ES_tradnl" sz="20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u="none" strike="noStrike">
                          <a:effectLst/>
                        </a:rPr>
                        <a:t>3.29</a:t>
                      </a:r>
                      <a:endParaRPr lang="hr-HR" sz="2000" b="0" i="0" u="none" strike="noStrike">
                        <a:solidFill>
                          <a:srgbClr val="0000FF"/>
                        </a:solidFill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 dirty="0" smtClean="0">
                          <a:effectLst/>
                        </a:rPr>
                        <a:t>g</a:t>
                      </a:r>
                      <a:endParaRPr lang="es-ES_tradnl" sz="20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</a:tr>
              <a:tr h="320448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 dirty="0">
                          <a:effectLst/>
                        </a:rPr>
                        <a:t>masa de bicarbonato en la tableta</a:t>
                      </a:r>
                      <a:endParaRPr lang="es-ES_tradnl" sz="20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1.976</a:t>
                      </a:r>
                      <a:endParaRPr lang="nb-NO" sz="2000" b="0" i="0" u="none" strike="noStrike" dirty="0">
                        <a:solidFill>
                          <a:srgbClr val="0000FF"/>
                        </a:solidFill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_tradnl" sz="2000" u="none" strike="noStrike" dirty="0" smtClean="0">
                          <a:effectLst/>
                        </a:rPr>
                        <a:t>g</a:t>
                      </a:r>
                      <a:endParaRPr lang="es-ES_tradnl" sz="20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effectLst/>
                        <a:latin typeface="Verdana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796181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992</TotalTime>
  <Words>462</Words>
  <Application>Microsoft Macintosh PowerPoint</Application>
  <PresentationFormat>Presentación en pantalla (4:3)</PresentationFormat>
  <Paragraphs>60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Century Gothic</vt:lpstr>
      <vt:lpstr>ＭＳ Ｐゴシック</vt:lpstr>
      <vt:lpstr>Verdana</vt:lpstr>
      <vt:lpstr>Wingdings 2</vt:lpstr>
      <vt:lpstr>Arial</vt:lpstr>
      <vt:lpstr>Plaza</vt:lpstr>
      <vt:lpstr>Ecuación</vt:lpstr>
      <vt:lpstr>DETERMINACIÓN DE LA DENSIDAD DE UN GAS</vt:lpstr>
      <vt:lpstr>GAS</vt:lpstr>
      <vt:lpstr>PROPIEDADES</vt:lpstr>
      <vt:lpstr>DENSIDAD</vt:lpstr>
      <vt:lpstr>Presentación de PowerPoint</vt:lpstr>
      <vt:lpstr>Presentación de PowerPoint</vt:lpstr>
      <vt:lpstr>Material del Alumno</vt:lpstr>
      <vt:lpstr>PROCEDIMIENTO</vt:lpstr>
      <vt:lpstr>EJERCICIO DE PRÁCTICA</vt:lpstr>
    </vt:vector>
  </TitlesOfParts>
  <Company>Irish Insitute/ITESM-CCM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DETERMINACIÓN DE LA DENSIDAD DE UN GAS</dc:title>
  <dc:creator>León Felipe Mota Tapia</dc:creator>
  <cp:lastModifiedBy>León Mota Tapia</cp:lastModifiedBy>
  <cp:revision>25</cp:revision>
  <dcterms:created xsi:type="dcterms:W3CDTF">2010-10-27T19:35:10Z</dcterms:created>
  <dcterms:modified xsi:type="dcterms:W3CDTF">2016-06-17T00:56:42Z</dcterms:modified>
</cp:coreProperties>
</file>